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8" autoAdjust="0"/>
    <p:restoredTop sz="91332" autoAdjust="0"/>
  </p:normalViewPr>
  <p:slideViewPr>
    <p:cSldViewPr snapToGrid="0">
      <p:cViewPr varScale="1">
        <p:scale>
          <a:sx n="100" d="100"/>
          <a:sy n="100" d="100"/>
        </p:scale>
        <p:origin x="-1248" y="-11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280160" y="2103120"/>
            <a:ext cx="2377080" cy="92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Chapter 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1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Trees Plus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Rotations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single left or right rotation reduces the height of the tree by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right rotation is used if the height of the left subtree is greater than the right subtree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left rotation is used if the height of the right subtree is greater than the left subtree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Rotation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62042"/>
            <a:ext cx="10080625" cy="6125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.6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 rotation on AVL tree after insert (a) Balanced (b) Insert 1- unbalanced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c) Right rotation (d) Right rotation (e)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3074" name="Picture 2" descr="C:\Users\kumars\Desktop\Dale PPT\CH10\JPG\fg10_00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751" y="1325782"/>
            <a:ext cx="7083123" cy="50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Rotations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a single rotation is not enough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Instead, a double rotation is used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rotation in the double sets up the tree for the second rotation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Right-Left Rotation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853" y="6086008"/>
            <a:ext cx="10080625" cy="584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.9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 right-left rotation on AVL tree (a)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right-rotation 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left-rotation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098" name="Picture 2" descr="C:\Users\kumars\Desktop\Dale PPT\CH10\JPG\fg10_00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80" y="2667000"/>
            <a:ext cx="9608960" cy="32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Left-Right Rotation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2" name="Picture 2" descr="C:\Users\kumars\Desktop\Dale PPT\CH10\JPG\fg10_0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7" y="2590801"/>
            <a:ext cx="9817428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853" y="6100998"/>
            <a:ext cx="10080625" cy="584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.10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 right-left rotation on AVL tree (a)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right-rotation 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left-rotation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Shape 2"/>
          <p:cNvSpPr txBox="1"/>
          <p:nvPr/>
        </p:nvSpPr>
        <p:spPr>
          <a:xfrm>
            <a:off x="304800" y="546101"/>
            <a:ext cx="4165600" cy="6388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.8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Left-right rotation on AVL tree after insert (a) Balanced (b) Insert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13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- unbalanced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Left rotation (d) Still unbalanced (e) Right rotation (f)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147" name="Picture 3" descr="C:\Users\kumars\Desktop\Dale PPT\CH10\JPG\fg10_00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0" y="0"/>
            <a:ext cx="4716150" cy="699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 and binary search trees share the same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 add additional conditions to PutItem and DeleteItem: The tree will be balanced before and after these operations are performed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search trees are great for random, unchanging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 can be balanced once and left alone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 are better when insertion and deletion operations are performed over the lifetime of the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AVL Tree implementation has a few more helper functions: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four rotation functions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Difference, for finding the difference in height between two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Balance, for deciding which rotation is needed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call Balance after performing the insertion/deletion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Rotation Functions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rotations themselves are straightforward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one takes the unbalanced node as a parameter and returns the updated root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the code to the rotations diagrams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Trees Plus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Chapter 8 introduced the binary tree, a useful structure for implementing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However, its efficiency is only guaranteed if the tree is balanced (near 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height)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chapter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explores binary trees that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self-balance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when nodes are added or removed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RotateRight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TreeNode* RotateRight(TreeNode* 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tree node resulting from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a right rotation.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S = T-&gt;left;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B = S-&gt;right;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S-&gt;right = 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T-&gt;left = B;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return S;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RotateRight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160957"/>
            <a:ext cx="10080625" cy="3897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.4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 rotation on an AVL tree to maintain balance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7170" name="Picture 2" descr="C:\Users\kumars\Desktop\Dale PPT\CH10\JPG\fg10_00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9" y="2209800"/>
            <a:ext cx="9694824" cy="38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RotateRight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853" y="6413921"/>
            <a:ext cx="10080625" cy="6245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.6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 rotation on AVL tree after insert (a) Balanced (b) Insert 1-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unbalanced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Right rotation (d) Right rotation (e)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8194" name="Picture 2" descr="C:\Users\kumars\Desktop\Dale PPT\CH10\JPG\fg10_00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62" y="1370248"/>
            <a:ext cx="6857996" cy="491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RotateLeft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TreeNode* RotateLeft(TreeNode* 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tree node resulting from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a left rotation.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S = T-&gt;right;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B = S-&gt;left;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S-&gt;left = 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T-&gt;right = B;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return S;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RotateLeft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175948"/>
            <a:ext cx="10080625" cy="314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.5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 rotation on an AVL tree to maintain balance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9218" name="Picture 2" descr="C:\Users\kumars\Desktop\Dale PPT\CH10\JPG\fg10_00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9" y="2171700"/>
            <a:ext cx="9694824" cy="38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RotateRightLeft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TreeNode* RotateRightLeft(TreeNode* 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tree node resulting from 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right-left rotation.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S = T-&gt;right;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T-&gt;right = RotateRight(S);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return RotateLeft(T);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RotateRightLeft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056026"/>
            <a:ext cx="10080625" cy="6595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.9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 right-left rotation on AVL tree (a) right-rotation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left-rotation 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42" name="Picture 2" descr="C:\Users\kumars\Desktop\Dale PPT\CH10\JPG\fg10_00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3" y="2540000"/>
            <a:ext cx="9832316" cy="335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RotateLeftRight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TreeNode* RotateLeftRight(TreeNode* 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tree node resulting from 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left-right rotation.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S = T-&gt;left;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T-&gt;left = RotateLeft(S);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return RotateRight(T);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RotateLeftRight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14989" y="6190938"/>
            <a:ext cx="10080625" cy="3447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.10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 left-right rotation on AVL tree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\\10.1.1.17\productions\ART\ART PROCESS\Dale_162989_PPT\Dale_161029_Table_JPEG Files\CH10\JPG\fg10_0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" y="2762169"/>
            <a:ext cx="9674460" cy="32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 returns the difference in height between the two subtrees of the given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difference is positive, the left tree is taller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difference is negative, the right tree is taller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used by Balance to determine which rotation to use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Balanced Binary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 Factor: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difference in height between the two subtrees of a binary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tree is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balanced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if its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 factor is 0 or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rebalancing when the balance factor grows too large, tree operations will remain efficient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should be checked after insertion and deletion operations, since these can change the height of the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 Difference(TreeNode* T) const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difference between the heights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of the left and right subtrees of 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Assumes the given TreeNode* T is not null.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return Height(T-&gt;left) – Height(T-&gt;right);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recursive helper function that calculates the height of the tree rooted at the given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height of a tree is the height of its tallest subtree + 1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node is NULL, the height is 0 (base case)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 Height(TreeNode* T) const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height of a tree 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if (T ==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return 0;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else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int heightLeft = Height(T-&gt;left);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int heightRight = Height(T-&gt;right);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if (heightLeft &gt; heightRight)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heightLeft + 1;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heightRight + 1;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 is called by Insert to check if a rotation is needed to balance the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 difference (the balance factor) is greater than 1, it is unbalanced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Difference function is used to determine which rotation is needed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TreeNode* Balance(TreeNode* 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Checks and balances the subtree 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int balanceFactor = Difference(T);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if (balanceFactor &gt; 1) {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Left subtree is taller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if (Difference(T-&gt;left) &gt; 1)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RotateRight(T);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RotateLeftRight(T);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else if (balanceFactor &lt; -1) {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Right subtree is taller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if (Difference(T-&gt;right) &lt; 0)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RotateLeft(T);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RotateRightLeft(T);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return 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 and 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methods are almost identical to the BST versions, except for calls to Balance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Insert: After inserting into the left or right subtree, Balance is called on that subtree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PutItem: After the call to Insert, the root is balanced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 Limitations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 have increased overhead due to the rotation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cost is somewhat amortized across searches, but many updates will overwhelm the savings from balancing the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there another structure that promises balanced trees and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efficiency?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Red-Black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Red-Black trees reduce the number of rotations at the cost of a perfectly balanced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reduces overhead while still maintaining efficient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search time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are widely used in many applications, such as the C++ standard library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Red-Black Tree Properties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node in a Red-Black tree is labeled as either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root is labeled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All leaves that are NULL are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If a node is labeled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both of its children must be labeled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Every path from a given node to a NULL node must have the same number of black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Red-Black Tree Properties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Coloring NULL nodes black makes the implementation simpler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Black nodes can have children of either color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property that all paths must have the same number of black nodes is called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black-height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binary search tree that balances itself when the balance factor is greater than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uses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 rotations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rebalance the tree if necessary after insertion and deletion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 are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in the average and worst cases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Red-Black Tree Examples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37979"/>
            <a:ext cx="10080625" cy="6486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.11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Valid/Invalid Red-Black Trees (a) violates property 5 (b) violates property 5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c) violates property 4 (d) valid (e) valid red-black trees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2290" name="Picture 2" descr="C:\Users\kumars\Desktop\Dale PPT\CH10\JPG\fg10_01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3" y="1352017"/>
            <a:ext cx="8443859" cy="498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Red-Black Tree Changes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Red-Black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trees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 a few small changes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node has a color, Red or Black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 also have a pointer to their parent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Inserting into Red-Black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Red-Black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trees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recoloring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determine if a tree is balanced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recoloring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fails, the red-black properties are violated and rotations are needed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nodes are automatically labeled red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Recoloring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best described in relation to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“family”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 Family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Parent: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node whose child is 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Uncle: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N’s parent’s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sibling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Grandparent: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parent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N’s parent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9439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.12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Family Tree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3314" name="Picture 2" descr="C:\Users\kumars\Desktop\Dale PPT\CH10\JPG\fg10_0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2" y="3285439"/>
            <a:ext cx="7826438" cy="324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Inserting into Red-Black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N (the new node) is the root node, change its color to black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parent is black, nothing needs to be done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parent and uncle are both red, change both to black, change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grandparent to red and recursively recolor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grandparent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parent is red and the uncle is black, the tree must be restructured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Recoloring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370821"/>
            <a:ext cx="10080625" cy="5996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ReColor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after Inserting N (a) Insert N into tree (b) P and U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become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black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; </a:t>
            </a:r>
            <a:r>
              <a:rPr lang="en-IN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ReColor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(G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4338" name="Picture 2" descr="C:\Users\kumars\Desktop\Dale PPT\CH10\JPG\fg10_01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0" y="2159000"/>
            <a:ext cx="9841600" cy="406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Restructuring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 AVL trees, there are four cases for using rotations to balance the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However, the cases are based on the colors of the nodes, not on the balance factor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Restructuring also involves swapping colors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Four Restructuring Cases</a:t>
            </a:r>
          </a:p>
        </p:txBody>
      </p:sp>
      <p:sp>
        <p:nvSpPr>
          <p:cNvPr id="164" name="TextShape 2"/>
          <p:cNvSpPr txBox="1"/>
          <p:nvPr/>
        </p:nvSpPr>
        <p:spPr>
          <a:xfrm>
            <a:off x="504000" y="1769040"/>
            <a:ext cx="9070920" cy="49238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is the left child of P, P is the left child of G: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rotation and swap the colors of G and P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is the right child of P, P is the left child of G:</a:t>
            </a:r>
          </a:p>
          <a:p>
            <a:pPr marL="864000" lvl="1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Left-Right rotation and swap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is the right child of P, P is the right child of G:</a:t>
            </a:r>
          </a:p>
          <a:p>
            <a:pPr marL="864000" lvl="1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rotation and swap the colors of G and P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is the left child of P, P is the right child of G:</a:t>
            </a:r>
          </a:p>
          <a:p>
            <a:pPr marL="864000" lvl="1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Right-Left rotation and swap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Four Restructuring Cases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should look familiar: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They’re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cases as with AVL trees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of rotating based on which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which child was changed, it looks at the colors of the parent and grandparent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the parallels between cases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rotations swap the colors of P and 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rotations swap the colors of G and 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Left-Left Restructuring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9999" y="569498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.14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Left-Left Restructuring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5362" name="Picture 2" descr="C:\Users\kumars\Desktop\Dale PPT\CH10\JPG\fg10_01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66" y="2538939"/>
            <a:ext cx="9670890" cy="29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 Rotations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Rotation: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Switching the positions of a child node and its parent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direction to rotate depends on the structure of the tree and the location of the inserted or deleted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 imbalance can be solved with only one or two rotations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Left-Right Restructuring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86" name="Picture 2" descr="C:\Users\kumars\Desktop\Dale PPT\CH10\JPG\fg10_01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320" y="1455174"/>
            <a:ext cx="6609981" cy="49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0" y="660938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.15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Left-Right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Restructuring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Right-Right Restructuring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853" y="5994788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.16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Right-Right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Restructuring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7410" name="Picture 2" descr="C:\Users\kumars\Desktop\Dale PPT\CH10\JPG\fg10_0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2" y="2284250"/>
            <a:ext cx="9629778" cy="35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Right-Left Restructuring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34" name="Picture 2" descr="C:\Users\kumars\Desktop\Dale PPT\CH10\JPG\fg10_01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" y="2781300"/>
            <a:ext cx="98630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19699" y="5739956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.17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Right-Left Restructuring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Implementing Recoloring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red/black color is coded as an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enum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node has a color and a pointer to its parent in addition to the usual BST fields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Helper functions are used for getting the parent,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grandparent,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uncle of a node to improve the clarity of the code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more helpers are used to get and set the color of a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Recolor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899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 ReColor(TreeNode* 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if (N == NULL) return; </a:t>
            </a:r>
            <a:r>
              <a:rPr lang="en-US" sz="1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do nothing if N is NULL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P = Parent(N);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G = GrandParent(N);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U = Uncle(N);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if (P == NULL) N-&gt;color = BLACK; </a:t>
            </a:r>
            <a:r>
              <a:rPr lang="en-US" sz="1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N is the root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else if (P != NULL || GetColor(P) != BLACK)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if (GetColor(U) == RED)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SetColor(P, BLACK);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SetColor(U, BLACK);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SetColor(G, RED);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ReColor(G);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ReStructure(N); </a:t>
            </a:r>
            <a:r>
              <a:rPr lang="en-US" sz="1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Left as an exercise for the reader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algorithm is generally the same, except for coloring the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nodes are red when inserted, and a call to Recolor fixes the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PutItem implementation walks the tree to find the correct place to insert the new node, then calls Recolor on the new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 Insert(TreeNode*&amp; tree, TreeNode* parent, ItemType item)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Inserts item into 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Post: item is in tree; search property is maintained.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if (tree ==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{</a:t>
            </a:r>
            <a:r>
              <a:rPr lang="en-US" sz="1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Insertion place found.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tree = new TreeNode;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tree-&gt;right = NULL;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tree-&gt;left = NULL;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tree-&gt;parent = parent;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tree-&gt;info = item;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ReColor(tree);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else if (item &lt; tree-&gt;info)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Insert(tree-&gt;left, tree, item); </a:t>
            </a:r>
            <a:r>
              <a:rPr lang="en-US" sz="1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Insert in left subtree.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Insert(tree-&gt;right, tree, item); </a:t>
            </a:r>
            <a:r>
              <a:rPr lang="en-US" sz="1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Insert in right subtree.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B-Trees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B-Trees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are a generalization of binary trees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node in a B-Tree contains multiple data values and links to multiple children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 in a B-Tree have a maximum number of children, </a:t>
            </a:r>
            <a:r>
              <a:rPr lang="en-US" sz="3200" b="0" i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;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order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B-Tree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B-Trees are self-balancing with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search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B-Tree Properties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Each node must have at most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children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Each internal node has at least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 children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root node must have at least 2 children, if it is not a leaf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nonleaf node with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children must have k-1 data items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All leaves must appear at the same level of the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B-Tree Examples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78619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.18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B-tree Examples (a) B-Tree of order 2 (b) B-Tree of order 5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9458" name="Picture 2" descr="C:\Users\kumars\Desktop\Dale PPT\CH10\JPG\fg10_01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08" y="1418451"/>
            <a:ext cx="7753406" cy="513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Four Rotation Cases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rotation cases are based on the location of the inserted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They’re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for deleting a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node;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simplicity, this discussion focuses on inserting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following examples discuss the rotations in terms of an unbalanced node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two children,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(on the left) and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(on the right)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Remember, rotations are only used if the tree becomes unbalanced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Searching a B-Tree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Searching a B-Tree requires comparing the item to multiple keys in each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item is less than the first key, the first child is searched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item is greater than the last key, the last child is searched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item is between two keys, the child that is between those two keys is searched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Searching Walkthrough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the B-Tree of order 5, search for the key 21: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21 &lt;= 10? No. Check the next key.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21 &lt;= 30? Yes.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equal, so proceed to the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child.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21 &lt;= 11? No.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21 &lt;= 15? No.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21 &lt;= 21? Yes. The value has been found.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Inserting into B-Trees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Unsurprisingly, insertion (and deletion) into a B-Tree is somewhat complex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Insertion attempts to fill nodes that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have a full complement of keys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a node is full, the algorithm splits nodes to make more room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Splitting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853" y="6239126"/>
            <a:ext cx="10080625" cy="5581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.19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B-tree Insertion (a) Insert 6 into left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subtree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(b) Split full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node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6 at root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0482" name="Picture 2" descr="C:\Users\kumars\Desktop\Dale PPT\CH10\JPG\fg10_01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71" y="1893674"/>
            <a:ext cx="9707680" cy="41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InsertBTree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 N)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 the B-Tree for the leaf N should be inserted into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there are fewer than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m-1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keys in the leaf, add N into the appropriate place, shifting other keys if necessary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there is no room, the node must be split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InsertBTree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 N)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Split the node into two equal parts and one middle element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the middle element to the parent and add the two parts as children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parent is full, continue splitting recursively up the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Split the root and add a new root node if necessary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Splitting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239126"/>
            <a:ext cx="10080625" cy="5581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.19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B-tree Insertion (a) Insert 6 into left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subtree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(b) Split full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node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6 at root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5" name="Picture 2" descr="C:\Users\kumars\Desktop\Dale PPT\CH10\JPG\fg10_01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71" y="1893674"/>
            <a:ext cx="9707680" cy="41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B-Tree Applications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B-Trees are well suited to being written to and read from disks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node can the size of an I/O block, which can be read/written quickly, by setting the order of the B-Tree to an appropriate size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Applications like databases and file systems, which can store terabytes of data, are often implemented using B-Trees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Four Rotation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rotation: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Used when inserting into 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rotation: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Used when inserting into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Right-Left rotation: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Used when inserting into 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Left-Right rotation: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Used when inserting into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Rotation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5831174"/>
            <a:ext cx="9920494" cy="644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 rotation on an unbalanced tree (a) Insert 6-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balanced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4-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balanced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Insert 2- unbalanced (d) Right rotate (e)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C:\Users\kumars\Desktop\Dale PPT\CH10\JPG\fg10_00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7" y="3574966"/>
            <a:ext cx="9762066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Rotation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C:\Users\kumars\Desktop\Dale PPT\CH10\JPG\fg10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8" y="3327400"/>
            <a:ext cx="9918124" cy="2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1" y="5486400"/>
            <a:ext cx="10080625" cy="5996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 rotation on an unbalanced tree (a) Insert 2-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balanced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4-balanced (c) Insert 6- unbalanced (d) Left rotate (e)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</TotalTime>
  <Words>2952</Words>
  <Application>Microsoft Macintosh PowerPoint</Application>
  <PresentationFormat>Custom</PresentationFormat>
  <Paragraphs>342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Julie Bolduc</cp:lastModifiedBy>
  <cp:revision>67</cp:revision>
  <dcterms:created xsi:type="dcterms:W3CDTF">2016-08-20T01:05:51Z</dcterms:created>
  <dcterms:modified xsi:type="dcterms:W3CDTF">2016-09-02T19:27:39Z</dcterms:modified>
  <dc:language>en-US</dc:language>
</cp:coreProperties>
</file>